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32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80F55-B961-C622-D8D6-1898E80EDAF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C31851-7007-85E9-023E-667D0287A0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8C99F-CE17-64AE-45E1-E2FF5A727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09A07-F0E3-D7C8-C00A-2EC605F4F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6CF6C-B2D9-F76E-F15E-A79EF0F76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296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C921C5-F465-7F17-40B4-246242647C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F93AC8-AB7C-30C4-B039-2EEC27127F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8527CC-88BE-5806-D579-CF678F860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88A22-FB70-E2CF-5101-37E39D22F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09BE2-3710-C5B8-DE12-4B5743EBB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163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C2137DE-6661-4F94-7A60-EB6C9C5C1E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BEABA8-5D80-B92C-E185-E764A56EAD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61B3E4-51A9-649D-8C74-4D9C79AB6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3FFD92-E283-9076-A1BC-67DD67682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F38ADC-8C51-5F4A-87AC-0FD0BE2BA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65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86B1A-151A-8586-6D21-E44DBAAD8F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307FA9-B282-4038-6822-D69D5AB21B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7D26FE-7899-5EFC-FE29-3F043D886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877D-346F-02E4-F4B4-6EB659A24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4F5AEA-CAF3-8D6E-A3A6-2EE213BD7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7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085FEC-1A3A-ED84-7324-DDD3E22DA4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2BB803-2422-40F1-D463-CA62EB07D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85272-CE7D-0AD5-A9BE-F4784054A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960391-D4B0-45CB-7B9C-82299F85B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3B1E8-AEC6-BFE0-5AA8-846DA9A9A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74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03B76-50C3-B3EA-7FB8-9F8FA523C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EE1369-0CF0-C896-A52B-6F76D239E1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DE387A-5F93-9539-DAC1-77D85B66526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E415E2-A91E-BEE4-C6AB-37DE04DF1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3E4805-E2EF-8073-FA25-D4041B6AF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25E65E-DEF1-B964-09F2-25F77522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113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6847F-A15A-C2A8-47C7-E618E46FCE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2E626B7-8CCC-AC00-82CD-28594403A6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A231B65-B94B-52CD-DC5F-D4F67800F1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FAF2E7-0BD5-279A-5A94-8AF15F66C3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E1B55D-92F2-719E-ED54-FFFD07221FB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0A1F0-F672-E6C0-9752-6B4D4F95E4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E19BF82-7CBE-C6C4-977E-FC223D5693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A5A4D1-82E4-B63E-468F-E85304455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001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18E71-4D7D-584B-95DA-7132EA657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F64BF8-C681-C90A-1913-C3AFF213B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4AF91-09E4-1CCB-D796-C33A49803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464615-4745-8955-5AE9-FF78219C2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46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D54D56-2723-13ED-D0DA-86D892CD9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937FCD-1165-81DE-A562-BBD823A67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06427-391C-3E8D-81ED-BD3A7467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72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EF23-1F73-C4B7-9BC9-D980AE08B0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8748DE-D84F-C076-1B57-9B5A707C00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41111-2AEE-C1AA-558E-80FB16503C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77B685-FA26-7F66-D92D-C7E1F828A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87616A-87B5-1608-7945-8ED3E71FB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A5DDCC-9836-31DA-D959-C84C85D088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590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12F2DC-25C0-1570-71AB-1D9484FE7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411AC6-5710-BC72-B1F4-EDF30F4929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690724-491C-3C9E-70A9-1EEBFB396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B6D6B2-F652-9E33-EAE2-2F073D608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CD2DD7-E8B6-5982-A979-335B10243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C2AF0-0ADD-5C4F-E74E-53B4094818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725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375FF4-0E17-F2B9-E909-76AA1FBA8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AB2992-076B-7C0A-7B3E-9B3A080F0E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E28997-673D-9B14-E9FC-EFA0673D1C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5A0E4-5244-924C-A4EF-D46CCFD4EDBA}" type="datetimeFigureOut">
              <a:rPr lang="en-US" smtClean="0"/>
              <a:t>8/31/23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93853-BBD6-8153-77F0-DECBFF04F5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9B6B20-B739-C697-3617-245CD8229A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9F823F-A596-9942-AA8C-777190AF71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293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85A75-F905-C9F1-2EAB-830F3D62C7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863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is Science?</a:t>
            </a:r>
          </a:p>
        </p:txBody>
      </p:sp>
      <p:pic>
        <p:nvPicPr>
          <p:cNvPr id="1026" name="Picture 2" descr="A female scientist is seen working at a laboratory. She's wearing a white gown, which is slightly covering a stripped white and red shirt. She's looking directly into a microscope.">
            <a:extLst>
              <a:ext uri="{FF2B5EF4-FFF2-40B4-BE49-F238E27FC236}">
                <a16:creationId xmlns:a16="http://schemas.microsoft.com/office/drawing/2014/main" id="{7D1F10C0-976D-C3F2-C72F-207AC5C1F3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9562" y="2251075"/>
            <a:ext cx="6492875" cy="365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23596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DB496-CECD-4FFF-4CBA-489FEFD88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Social sciences try to use scientific methods of study to solve problems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13A860A-8E2B-788E-FBBF-6AD31A545692}"/>
              </a:ext>
            </a:extLst>
          </p:cNvPr>
          <p:cNvSpPr txBox="1"/>
          <p:nvPr/>
        </p:nvSpPr>
        <p:spPr>
          <a:xfrm>
            <a:off x="1358900" y="1943100"/>
            <a:ext cx="5486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u="sng" dirty="0"/>
              <a:t>The problem</a:t>
            </a:r>
            <a:r>
              <a:rPr lang="en-US" sz="2800" dirty="0"/>
              <a:t>:  People are more complicated than the things scientists study.  They never do the same thing twice, they’re always confused and/or motivated by random thoughts, and even the slightest changes in their cultural environment can cause them to behave unpredictably.</a:t>
            </a:r>
          </a:p>
        </p:txBody>
      </p:sp>
      <p:pic>
        <p:nvPicPr>
          <p:cNvPr id="8194" name="Picture 2" descr="Sometimes Confusion Is A Good Thing : 13.7: Cosmos And Culture : NPR">
            <a:extLst>
              <a:ext uri="{FF2B5EF4-FFF2-40B4-BE49-F238E27FC236}">
                <a16:creationId xmlns:a16="http://schemas.microsoft.com/office/drawing/2014/main" id="{195AF45D-DF18-1451-17B3-42366C0B40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756" y="1931988"/>
            <a:ext cx="4758753" cy="3564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C72BA7-A2ED-136E-6B51-DBDF614E8F83}"/>
              </a:ext>
            </a:extLst>
          </p:cNvPr>
          <p:cNvSpPr txBox="1"/>
          <p:nvPr/>
        </p:nvSpPr>
        <p:spPr>
          <a:xfrm>
            <a:off x="8843962" y="5553354"/>
            <a:ext cx="3529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People</a:t>
            </a:r>
          </a:p>
        </p:txBody>
      </p:sp>
    </p:spTree>
    <p:extLst>
      <p:ext uri="{BB962C8B-B14F-4D97-AF65-F5344CB8AC3E}">
        <p14:creationId xmlns:p14="http://schemas.microsoft.com/office/powerpoint/2010/main" val="1493130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ED7A7-A778-E952-6FD9-023177F1F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That’s why the social sciences are also referred to as the “humanities.”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12F872C-03B0-42D9-0FFA-98B1425BF663}"/>
              </a:ext>
            </a:extLst>
          </p:cNvPr>
          <p:cNvSpPr txBox="1"/>
          <p:nvPr/>
        </p:nvSpPr>
        <p:spPr>
          <a:xfrm>
            <a:off x="1168400" y="1881188"/>
            <a:ext cx="583406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 important point:  Just because the humanities can’t use the scientific method to get definitive answers about how people behave doesn’t mean that they’re a waste of time.  </a:t>
            </a:r>
          </a:p>
          <a:p>
            <a:endParaRPr lang="en-US" sz="2800" dirty="0"/>
          </a:p>
          <a:p>
            <a:r>
              <a:rPr lang="en-US" sz="2800" dirty="0"/>
              <a:t>The humanities/social sciences aren’t better than the natural sciences or worse than the natural sciences – just very different.</a:t>
            </a:r>
          </a:p>
        </p:txBody>
      </p:sp>
      <p:pic>
        <p:nvPicPr>
          <p:cNvPr id="9218" name="Picture 2" descr="Social Studies / Home">
            <a:extLst>
              <a:ext uri="{FF2B5EF4-FFF2-40B4-BE49-F238E27FC236}">
                <a16:creationId xmlns:a16="http://schemas.microsoft.com/office/drawing/2014/main" id="{2B90E5CA-FABD-87C4-746B-B304FA703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2987" y="2013829"/>
            <a:ext cx="4237038" cy="2830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C7B406-4C79-8BC0-D064-42695E89E6F9}"/>
              </a:ext>
            </a:extLst>
          </p:cNvPr>
          <p:cNvSpPr txBox="1"/>
          <p:nvPr/>
        </p:nvSpPr>
        <p:spPr>
          <a:xfrm>
            <a:off x="8029575" y="4859165"/>
            <a:ext cx="40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 think this has something to do</a:t>
            </a:r>
          </a:p>
          <a:p>
            <a:r>
              <a:rPr lang="en-US" dirty="0"/>
              <a:t>with the humanities.</a:t>
            </a:r>
          </a:p>
        </p:txBody>
      </p:sp>
    </p:spTree>
    <p:extLst>
      <p:ext uri="{BB962C8B-B14F-4D97-AF65-F5344CB8AC3E}">
        <p14:creationId xmlns:p14="http://schemas.microsoft.com/office/powerpoint/2010/main" val="8598513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FB9B30-4AC8-02B7-FA60-864CC451E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/>
              <a:t>Back to chemistry:  The five basic areas of study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7989FE-1294-C708-58CE-D2C45A38E6A9}"/>
              </a:ext>
            </a:extLst>
          </p:cNvPr>
          <p:cNvSpPr txBox="1"/>
          <p:nvPr/>
        </p:nvSpPr>
        <p:spPr>
          <a:xfrm>
            <a:off x="1212850" y="1538287"/>
            <a:ext cx="97663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Organic chemistry</a:t>
            </a:r>
            <a:r>
              <a:rPr lang="en-US" sz="2200" dirty="0"/>
              <a:t>:  The study of molecules that contain carbon.  Organic chemists frequently smell bad because these compounds can be very stinky.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Inorganic chemistry</a:t>
            </a:r>
            <a:r>
              <a:rPr lang="en-US" sz="2200" dirty="0"/>
              <a:t>:  The study of molecules that don’t contain carbon.  That’s pretty much what usual chemistry classes are about.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Analytical chemistry</a:t>
            </a:r>
            <a:r>
              <a:rPr lang="en-US" sz="2200" dirty="0"/>
              <a:t>:  Finding new ways to determine the properties/identities of chemical compounds.  This is probably the largest area, as analytical chemists are used in determining the purity of foods, medical testing, and environmental testing.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Physical chemistry</a:t>
            </a:r>
            <a:r>
              <a:rPr lang="en-US" sz="2200" dirty="0"/>
              <a:t>:  The study of how molecules act on a microscopic level, and how they interact with energy.  This is really a crossover between physics and chemistry.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/>
              <a:t>Biochemistry</a:t>
            </a:r>
            <a:r>
              <a:rPr lang="en-US" sz="2200" dirty="0"/>
              <a:t>:  The study of molecules in living systems.  This is a crossover between organic chemistry and biology.</a:t>
            </a:r>
          </a:p>
        </p:txBody>
      </p:sp>
    </p:spTree>
    <p:extLst>
      <p:ext uri="{BB962C8B-B14F-4D97-AF65-F5344CB8AC3E}">
        <p14:creationId xmlns:p14="http://schemas.microsoft.com/office/powerpoint/2010/main" val="84939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DF1F6-1792-35EB-4B66-D39D5E956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 didn’t have any idea how to end this presentation so I added another picture of bad taxidermy.</a:t>
            </a:r>
          </a:p>
        </p:txBody>
      </p:sp>
      <p:pic>
        <p:nvPicPr>
          <p:cNvPr id="10242" name="Picture 2" descr="More Bad Taxidermy! - The Hunting Game">
            <a:extLst>
              <a:ext uri="{FF2B5EF4-FFF2-40B4-BE49-F238E27FC236}">
                <a16:creationId xmlns:a16="http://schemas.microsoft.com/office/drawing/2014/main" id="{133B26CD-F882-FB04-A438-E0872D2D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550" y="1873250"/>
            <a:ext cx="6350000" cy="436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5245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321D79-04E8-E15B-91FF-72AEDE94B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Many things probably come to mind when you think about science:</a:t>
            </a:r>
          </a:p>
        </p:txBody>
      </p:sp>
      <p:pic>
        <p:nvPicPr>
          <p:cNvPr id="2050" name="Picture 2" descr="MDC's Cape Nature Center's two-headed black rat snake turns 15 | Missouri  Department of Conservation">
            <a:extLst>
              <a:ext uri="{FF2B5EF4-FFF2-40B4-BE49-F238E27FC236}">
                <a16:creationId xmlns:a16="http://schemas.microsoft.com/office/drawing/2014/main" id="{29FC45A8-D746-0B7C-B501-BBBB4CD1D0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841500"/>
            <a:ext cx="2381250" cy="317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D13C23F-26E3-2CCF-051E-71619739180A}"/>
              </a:ext>
            </a:extLst>
          </p:cNvPr>
          <p:cNvSpPr txBox="1"/>
          <p:nvPr/>
        </p:nvSpPr>
        <p:spPr>
          <a:xfrm>
            <a:off x="1109662" y="5167312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Two-headed snake</a:t>
            </a:r>
          </a:p>
        </p:txBody>
      </p:sp>
      <p:pic>
        <p:nvPicPr>
          <p:cNvPr id="2052" name="Picture 4" descr="Boom Times: 7 Real-Life Explosion Sites - Atlas Obscura">
            <a:extLst>
              <a:ext uri="{FF2B5EF4-FFF2-40B4-BE49-F238E27FC236}">
                <a16:creationId xmlns:a16="http://schemas.microsoft.com/office/drawing/2014/main" id="{8561890D-8972-A7AF-AB83-8EF9F39A3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2312" y="2309812"/>
            <a:ext cx="3357563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DEE8731-E2D2-A38D-096A-7D4BCB81B389}"/>
              </a:ext>
            </a:extLst>
          </p:cNvPr>
          <p:cNvSpPr txBox="1"/>
          <p:nvPr/>
        </p:nvSpPr>
        <p:spPr>
          <a:xfrm>
            <a:off x="4243388" y="4663043"/>
            <a:ext cx="2143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Big explosions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4DB2CD65-2CB7-E5A6-E2B5-82EB2958DE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737" y="1548760"/>
            <a:ext cx="2143125" cy="3760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1AC78D-C1EF-D094-F6AC-0A883D7925B8}"/>
              </a:ext>
            </a:extLst>
          </p:cNvPr>
          <p:cNvSpPr txBox="1"/>
          <p:nvPr/>
        </p:nvSpPr>
        <p:spPr>
          <a:xfrm>
            <a:off x="7005637" y="5430797"/>
            <a:ext cx="2138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Bad taxidermy</a:t>
            </a:r>
          </a:p>
        </p:txBody>
      </p:sp>
      <p:pic>
        <p:nvPicPr>
          <p:cNvPr id="2056" name="Picture 8" descr="Industrial Waste Management in Lebanon | Lebanon Sustainability Week 2023">
            <a:extLst>
              <a:ext uri="{FF2B5EF4-FFF2-40B4-BE49-F238E27FC236}">
                <a16:creationId xmlns:a16="http://schemas.microsoft.com/office/drawing/2014/main" id="{F9773287-08C1-CEB9-464A-D79DF5B9EA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8724" y="2581275"/>
            <a:ext cx="2457365" cy="181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1E2182-7392-96C5-462E-C44EE505112D}"/>
              </a:ext>
            </a:extLst>
          </p:cNvPr>
          <p:cNvSpPr txBox="1"/>
          <p:nvPr/>
        </p:nvSpPr>
        <p:spPr>
          <a:xfrm>
            <a:off x="9305924" y="4548187"/>
            <a:ext cx="2943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Industrial waste</a:t>
            </a:r>
          </a:p>
        </p:txBody>
      </p:sp>
    </p:spTree>
    <p:extLst>
      <p:ext uri="{BB962C8B-B14F-4D97-AF65-F5344CB8AC3E}">
        <p14:creationId xmlns:p14="http://schemas.microsoft.com/office/powerpoint/2010/main" val="32132797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307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shocked face - Jenn's Trends">
            <a:extLst>
              <a:ext uri="{FF2B5EF4-FFF2-40B4-BE49-F238E27FC236}">
                <a16:creationId xmlns:a16="http://schemas.microsoft.com/office/drawing/2014/main" id="{9C0B6F38-8985-3A87-9586-8F22C83454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14"/>
          <a:stretch/>
        </p:blipFill>
        <p:spPr bwMode="auto">
          <a:xfrm>
            <a:off x="20" y="1"/>
            <a:ext cx="1219198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46F69F3-EDA1-844F-3E40-4A166AD27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>
                <a:solidFill>
                  <a:srgbClr val="FFFFFF"/>
                </a:solidFill>
              </a:rPr>
              <a:t>But did you know that fewer than 15% of scientists actually work in taxidermy?</a:t>
            </a:r>
          </a:p>
        </p:txBody>
      </p:sp>
    </p:spTree>
    <p:extLst>
      <p:ext uri="{BB962C8B-B14F-4D97-AF65-F5344CB8AC3E}">
        <p14:creationId xmlns:p14="http://schemas.microsoft.com/office/powerpoint/2010/main" val="138031792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6F72F-18ED-3C22-6F8A-3F930C263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The definition of science is much less complicated than all of this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6682DF-0FED-4D0E-6362-226ADE7442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82799"/>
            <a:ext cx="10515600" cy="40941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Miriam-Webster states that science is the: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/>
              <a:t>“knowledge or a system of knowledge covering general truths or the operation of general laws especially as obtained and tested through the scientific method.”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3B3626C-FA1A-8918-6EBA-92FFB013B2D4}"/>
              </a:ext>
            </a:extLst>
          </p:cNvPr>
          <p:cNvSpPr txBox="1"/>
          <p:nvPr/>
        </p:nvSpPr>
        <p:spPr>
          <a:xfrm>
            <a:off x="7073900" y="5003800"/>
            <a:ext cx="4864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This is wrong</a:t>
            </a:r>
          </a:p>
        </p:txBody>
      </p:sp>
      <p:pic>
        <p:nvPicPr>
          <p:cNvPr id="4098" name="Picture 2" descr="Free Wrong Cliparts, Download Free Wrong Cliparts png images, Free ClipArts  on Clipart Library">
            <a:extLst>
              <a:ext uri="{FF2B5EF4-FFF2-40B4-BE49-F238E27FC236}">
                <a16:creationId xmlns:a16="http://schemas.microsoft.com/office/drawing/2014/main" id="{F288840A-9FB9-F2D2-D1AF-F330FA74C4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8600" y="4091632"/>
            <a:ext cx="22352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4655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430C6-92DF-8F49-E1E9-C1FF3C3C2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Science isn’t just a bunch of knowledge put together.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093BAEF-73A1-ACF0-16FC-15AAE52D7F81}"/>
              </a:ext>
            </a:extLst>
          </p:cNvPr>
          <p:cNvSpPr txBox="1"/>
          <p:nvPr/>
        </p:nvSpPr>
        <p:spPr>
          <a:xfrm>
            <a:off x="1325562" y="1971675"/>
            <a:ext cx="10299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If it was, we’d just put it in a library and consult “science” whenever we needed to know something.</a:t>
            </a:r>
          </a:p>
        </p:txBody>
      </p:sp>
      <p:pic>
        <p:nvPicPr>
          <p:cNvPr id="5122" name="Picture 2" descr="library - Wiktionary">
            <a:extLst>
              <a:ext uri="{FF2B5EF4-FFF2-40B4-BE49-F238E27FC236}">
                <a16:creationId xmlns:a16="http://schemas.microsoft.com/office/drawing/2014/main" id="{688AB3D0-9B27-105C-A649-EEAE4A5029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5599" y="3479788"/>
            <a:ext cx="5803901" cy="340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604303-D1E6-B640-C285-EB1ECF2B2D9D}"/>
              </a:ext>
            </a:extLst>
          </p:cNvPr>
          <p:cNvSpPr txBox="1"/>
          <p:nvPr/>
        </p:nvSpPr>
        <p:spPr>
          <a:xfrm>
            <a:off x="7600950" y="4960085"/>
            <a:ext cx="34432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 people think science lives</a:t>
            </a:r>
          </a:p>
        </p:txBody>
      </p:sp>
    </p:spTree>
    <p:extLst>
      <p:ext uri="{BB962C8B-B14F-4D97-AF65-F5344CB8AC3E}">
        <p14:creationId xmlns:p14="http://schemas.microsoft.com/office/powerpoint/2010/main" val="4220316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A50264-1D05-6ABE-4428-F2578DE84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Instead, science is a process that we use to explore the world around us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829253-1BC3-7958-BA47-B670FA6A5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255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It involves:</a:t>
            </a:r>
          </a:p>
          <a:p>
            <a:r>
              <a:rPr lang="en-US" dirty="0"/>
              <a:t>Testing our guesses about how the world works with experiments.</a:t>
            </a:r>
          </a:p>
          <a:p>
            <a:r>
              <a:rPr lang="en-US" dirty="0"/>
              <a:t>Fixing our guesses if the experiments show we’re wrong.</a:t>
            </a:r>
          </a:p>
          <a:p>
            <a:r>
              <a:rPr lang="en-US" dirty="0"/>
              <a:t>Testing another guess about how the world works with experiments.</a:t>
            </a:r>
          </a:p>
          <a:p>
            <a:r>
              <a:rPr lang="en-US" dirty="0"/>
              <a:t>Etc.</a:t>
            </a:r>
          </a:p>
          <a:p>
            <a:r>
              <a:rPr lang="en-US" dirty="0"/>
              <a:t>When you finally find a guess that works, publish it so that other people can test to see if you’re right.  Many, many times.</a:t>
            </a:r>
          </a:p>
          <a:p>
            <a:r>
              <a:rPr lang="en-US" dirty="0"/>
              <a:t>If you’re not right, you start from the beginning.</a:t>
            </a:r>
          </a:p>
        </p:txBody>
      </p:sp>
    </p:spTree>
    <p:extLst>
      <p:ext uri="{BB962C8B-B14F-4D97-AF65-F5344CB8AC3E}">
        <p14:creationId xmlns:p14="http://schemas.microsoft.com/office/powerpoint/2010/main" val="1131209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40732-A2F5-FF45-B506-33B499E71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When you’re </a:t>
            </a:r>
            <a:r>
              <a:rPr lang="en-US" i="1" dirty="0"/>
              <a:t>done</a:t>
            </a:r>
            <a:r>
              <a:rPr lang="en-US" dirty="0"/>
              <a:t> with an experiment, you may have gathered new information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95B92-74D2-BE0E-B9ED-CAD97D0899B8}"/>
              </a:ext>
            </a:extLst>
          </p:cNvPr>
          <p:cNvSpPr txBox="1"/>
          <p:nvPr/>
        </p:nvSpPr>
        <p:spPr>
          <a:xfrm>
            <a:off x="1428750" y="1914525"/>
            <a:ext cx="964406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However, the information is </a:t>
            </a:r>
            <a:r>
              <a:rPr lang="en-US" sz="3200" u="sng" dirty="0"/>
              <a:t>not</a:t>
            </a:r>
            <a:r>
              <a:rPr lang="en-US" sz="3200" dirty="0"/>
              <a:t> science.  The method that you used to get the information </a:t>
            </a:r>
            <a:r>
              <a:rPr lang="en-US" sz="3200" u="sng" dirty="0"/>
              <a:t>is</a:t>
            </a:r>
            <a:r>
              <a:rPr lang="en-US" sz="3200" dirty="0"/>
              <a:t> science.</a:t>
            </a:r>
          </a:p>
        </p:txBody>
      </p:sp>
      <p:pic>
        <p:nvPicPr>
          <p:cNvPr id="6146" name="Picture 2" descr="Gagauzia Tourist Information Center | Facebook">
            <a:extLst>
              <a:ext uri="{FF2B5EF4-FFF2-40B4-BE49-F238E27FC236}">
                <a16:creationId xmlns:a16="http://schemas.microsoft.com/office/drawing/2014/main" id="{901AC1B7-729C-AF67-8444-9DFE6B457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3281" y="3429000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6E5CC6-D403-B287-EB88-40DCBC6E8E99}"/>
              </a:ext>
            </a:extLst>
          </p:cNvPr>
          <p:cNvSpPr txBox="1"/>
          <p:nvPr/>
        </p:nvSpPr>
        <p:spPr>
          <a:xfrm>
            <a:off x="6400800" y="4673084"/>
            <a:ext cx="3743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Not science</a:t>
            </a:r>
          </a:p>
        </p:txBody>
      </p:sp>
    </p:spTree>
    <p:extLst>
      <p:ext uri="{BB962C8B-B14F-4D97-AF65-F5344CB8AC3E}">
        <p14:creationId xmlns:p14="http://schemas.microsoft.com/office/powerpoint/2010/main" val="3389753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C22-4B3A-74DC-166E-999A33C91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8800" y="3397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sz="5400" b="1" dirty="0"/>
              <a:t>What are the different types of science?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191C9-3B4A-4861-3DDB-596A8C469B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622675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The main disciplines (depending on who you talk to):*</a:t>
            </a:r>
          </a:p>
          <a:p>
            <a:r>
              <a:rPr lang="en-US" sz="3600" dirty="0"/>
              <a:t>Biology:  The study of living things</a:t>
            </a:r>
          </a:p>
          <a:p>
            <a:r>
              <a:rPr lang="en-US" sz="3600" dirty="0"/>
              <a:t>Chemistry:  The study of matter and the changes it undergoes</a:t>
            </a:r>
          </a:p>
          <a:p>
            <a:r>
              <a:rPr lang="en-US" sz="3600" dirty="0"/>
              <a:t>Physics:  The study of how matter and energy interact with each other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4A34096-97C2-E7A0-224E-A14135B77F1A}"/>
              </a:ext>
            </a:extLst>
          </p:cNvPr>
          <p:cNvSpPr txBox="1"/>
          <p:nvPr/>
        </p:nvSpPr>
        <p:spPr>
          <a:xfrm>
            <a:off x="7607300" y="5524500"/>
            <a:ext cx="3467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 There’s a lot of overlap between them.</a:t>
            </a:r>
          </a:p>
        </p:txBody>
      </p:sp>
    </p:spTree>
    <p:extLst>
      <p:ext uri="{BB962C8B-B14F-4D97-AF65-F5344CB8AC3E}">
        <p14:creationId xmlns:p14="http://schemas.microsoft.com/office/powerpoint/2010/main" val="16970238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60492-6472-0A46-E661-599CB164A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“social sciences”?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4A91E5-95F6-520C-E03E-949037F728DF}"/>
              </a:ext>
            </a:extLst>
          </p:cNvPr>
          <p:cNvSpPr txBox="1"/>
          <p:nvPr/>
        </p:nvSpPr>
        <p:spPr>
          <a:xfrm>
            <a:off x="1409700" y="1536700"/>
            <a:ext cx="9779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social sciences are fields that study how humans interact with each other.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Examples include psychology, economics, and sociology.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0B71717-5061-2857-517D-B3AE64551D47}"/>
              </a:ext>
            </a:extLst>
          </p:cNvPr>
          <p:cNvSpPr txBox="1"/>
          <p:nvPr/>
        </p:nvSpPr>
        <p:spPr>
          <a:xfrm>
            <a:off x="2984500" y="5613400"/>
            <a:ext cx="850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They’re </a:t>
            </a:r>
            <a:r>
              <a:rPr lang="en-US" sz="2800" i="1" dirty="0" err="1"/>
              <a:t>kinda</a:t>
            </a:r>
            <a:r>
              <a:rPr lang="en-US" sz="2800" i="1" dirty="0"/>
              <a:t> </a:t>
            </a:r>
            <a:r>
              <a:rPr lang="en-US" sz="2800" dirty="0"/>
              <a:t>sciences.  Head over to the next slide </a:t>
            </a:r>
            <a:r>
              <a:rPr lang="en-US" sz="2800" dirty="0">
                <a:sym typeface="Wingdings" pitchFamily="2" charset="2"/>
              </a:rPr>
              <a:t></a:t>
            </a:r>
            <a:endParaRPr lang="en-US" sz="2800" dirty="0"/>
          </a:p>
        </p:txBody>
      </p:sp>
      <p:pic>
        <p:nvPicPr>
          <p:cNvPr id="7170" name="Picture 2" descr="Social Science Premium Collection">
            <a:extLst>
              <a:ext uri="{FF2B5EF4-FFF2-40B4-BE49-F238E27FC236}">
                <a16:creationId xmlns:a16="http://schemas.microsoft.com/office/drawing/2014/main" id="{C7B2677C-7EAD-7E3A-F04B-F1EE85907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1700" y="3054696"/>
            <a:ext cx="4736406" cy="236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93511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658</Words>
  <Application>Microsoft Macintosh PowerPoint</Application>
  <PresentationFormat>Widescreen</PresentationFormat>
  <Paragraphs>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What is Science?</vt:lpstr>
      <vt:lpstr>Many things probably come to mind when you think about science:</vt:lpstr>
      <vt:lpstr>But did you know that fewer than 15% of scientists actually work in taxidermy?</vt:lpstr>
      <vt:lpstr>The definition of science is much less complicated than all of this</vt:lpstr>
      <vt:lpstr>Science isn’t just a bunch of knowledge put together.</vt:lpstr>
      <vt:lpstr>Instead, science is a process that we use to explore the world around us</vt:lpstr>
      <vt:lpstr>When you’re done with an experiment, you may have gathered new information</vt:lpstr>
      <vt:lpstr>What are the different types of science?</vt:lpstr>
      <vt:lpstr>What are the “social sciences”?</vt:lpstr>
      <vt:lpstr>Social sciences try to use scientific methods of study to solve problems</vt:lpstr>
      <vt:lpstr>That’s why the social sciences are also referred to as the “humanities.”</vt:lpstr>
      <vt:lpstr>Back to chemistry:  The five basic areas of study</vt:lpstr>
      <vt:lpstr>I didn’t have any idea how to end this presentation so I added another picture of bad taxidermy.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Science?</dc:title>
  <dc:creator>Ian Guch</dc:creator>
  <cp:lastModifiedBy>Ian Guch</cp:lastModifiedBy>
  <cp:revision>4</cp:revision>
  <dcterms:created xsi:type="dcterms:W3CDTF">2022-09-01T16:40:30Z</dcterms:created>
  <dcterms:modified xsi:type="dcterms:W3CDTF">2023-08-31T14:22:36Z</dcterms:modified>
</cp:coreProperties>
</file>